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616" r:id="rId2"/>
    <p:sldId id="864" r:id="rId3"/>
    <p:sldId id="865" r:id="rId4"/>
    <p:sldId id="983" r:id="rId5"/>
    <p:sldId id="990" r:id="rId6"/>
    <p:sldId id="868" r:id="rId7"/>
    <p:sldId id="987" r:id="rId8"/>
    <p:sldId id="875" r:id="rId9"/>
    <p:sldId id="876" r:id="rId10"/>
    <p:sldId id="877" r:id="rId11"/>
    <p:sldId id="989" r:id="rId12"/>
    <p:sldId id="988" r:id="rId13"/>
    <p:sldId id="985" r:id="rId14"/>
    <p:sldId id="957" r:id="rId15"/>
    <p:sldId id="958" r:id="rId16"/>
    <p:sldId id="959" r:id="rId17"/>
    <p:sldId id="986" r:id="rId18"/>
    <p:sldId id="880" r:id="rId19"/>
    <p:sldId id="883" r:id="rId20"/>
    <p:sldId id="884" r:id="rId21"/>
    <p:sldId id="885" r:id="rId22"/>
    <p:sldId id="886" r:id="rId23"/>
    <p:sldId id="887" r:id="rId24"/>
    <p:sldId id="888" r:id="rId25"/>
    <p:sldId id="889" r:id="rId26"/>
    <p:sldId id="891" r:id="rId27"/>
    <p:sldId id="892" r:id="rId28"/>
    <p:sldId id="893" r:id="rId29"/>
    <p:sldId id="894" r:id="rId30"/>
    <p:sldId id="896" r:id="rId31"/>
    <p:sldId id="897" r:id="rId32"/>
    <p:sldId id="898" r:id="rId33"/>
    <p:sldId id="899" r:id="rId34"/>
    <p:sldId id="900" r:id="rId35"/>
    <p:sldId id="901" r:id="rId36"/>
    <p:sldId id="903" r:id="rId37"/>
    <p:sldId id="905" r:id="rId38"/>
    <p:sldId id="904" r:id="rId39"/>
    <p:sldId id="906" r:id="rId40"/>
    <p:sldId id="908" r:id="rId41"/>
    <p:sldId id="907" r:id="rId42"/>
    <p:sldId id="909" r:id="rId43"/>
    <p:sldId id="974" r:id="rId44"/>
    <p:sldId id="910" r:id="rId45"/>
    <p:sldId id="968" r:id="rId46"/>
    <p:sldId id="960" r:id="rId47"/>
    <p:sldId id="969" r:id="rId48"/>
    <p:sldId id="970" r:id="rId49"/>
    <p:sldId id="913" r:id="rId50"/>
    <p:sldId id="911" r:id="rId51"/>
    <p:sldId id="925" r:id="rId52"/>
    <p:sldId id="924" r:id="rId53"/>
    <p:sldId id="923" r:id="rId54"/>
    <p:sldId id="922" r:id="rId55"/>
    <p:sldId id="921" r:id="rId56"/>
    <p:sldId id="920" r:id="rId57"/>
    <p:sldId id="919" r:id="rId58"/>
    <p:sldId id="918" r:id="rId59"/>
    <p:sldId id="961" r:id="rId60"/>
    <p:sldId id="964" r:id="rId61"/>
    <p:sldId id="962" r:id="rId62"/>
    <p:sldId id="963" r:id="rId63"/>
    <p:sldId id="917" r:id="rId64"/>
    <p:sldId id="916" r:id="rId65"/>
    <p:sldId id="915" r:id="rId66"/>
    <p:sldId id="914" r:id="rId67"/>
    <p:sldId id="930" r:id="rId68"/>
    <p:sldId id="975" r:id="rId69"/>
    <p:sldId id="976" r:id="rId70"/>
    <p:sldId id="977" r:id="rId71"/>
    <p:sldId id="981" r:id="rId72"/>
    <p:sldId id="978" r:id="rId73"/>
    <p:sldId id="980" r:id="rId74"/>
    <p:sldId id="946" r:id="rId75"/>
    <p:sldId id="947" r:id="rId76"/>
    <p:sldId id="638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  <p:cmAuthor id="1" name="Мария Кожухова" initials="МК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236"/>
    <a:srgbClr val="B02F63"/>
    <a:srgbClr val="115E78"/>
    <a:srgbClr val="E46C0A"/>
    <a:srgbClr val="FAC090"/>
    <a:srgbClr val="FFFF00"/>
    <a:srgbClr val="9BBB59"/>
    <a:srgbClr val="D99694"/>
    <a:srgbClr val="A7C0DE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8" autoAdjust="0"/>
    <p:restoredTop sz="94434" autoAdjust="0"/>
  </p:normalViewPr>
  <p:slideViewPr>
    <p:cSldViewPr>
      <p:cViewPr varScale="1">
        <p:scale>
          <a:sx n="46" d="100"/>
          <a:sy n="46" d="100"/>
        </p:scale>
        <p:origin x="456" y="6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9D983D-018C-486E-8586-8D4826233076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4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EE3FFFFE-4542-B148-A243-9A6F8D92E18D}" type="slidenum">
              <a:rPr lang="ru-RU" b="0">
                <a:solidFill>
                  <a:srgbClr val="000000"/>
                </a:solidFill>
              </a:rPr>
              <a:pPr eaLnBrk="1" hangingPunct="1"/>
              <a:t>76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78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23BE0-671C-4AB4-9C05-8D93CFADD744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200652-5C7C-4B89-B8B7-63D94066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3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7A2B11-34DD-4A4C-A61B-D3293F80E01B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63BBD-A982-4FB8-ADA2-4D301858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9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37198-E885-4C54-9111-AF26E934150F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FC9BA8-1E70-4465-A469-D28BDFA9E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9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F93B6A-018A-4E7C-B9CA-726A0E68A6AC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04768-47E8-4762-A745-DF91E1EFC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10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B181-DA97-4A87-91F7-A25D458A8152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B151CE-4287-48EE-BF24-6C3C0F7D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A733DA-5209-4896-9CA5-7D19E01D92EB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A44922-2072-43B9-995B-994D09B33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4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257B7E-4A4E-43C1-A482-998483A01454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CE498-17FF-434C-BF77-19D14CF5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9F071E-91EA-4E8D-8E4D-5A2C643C4A58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9A18CE-0A9D-4BEF-A051-A7C04A277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2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57D653-0A21-4D71-B1EA-73EA8FFC0EDF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11268A-7BDB-44B8-BC3D-475F75B4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3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825DD-BA63-43E3-8B6B-DA725D99BF1B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DADE72-1319-424A-85E7-6EEF306E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7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021FE-E0AE-4A35-82A5-3412F3A0E0F9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00EA47-E656-43F8-9031-65DDB13F7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AF4DE-E13A-49FE-B76D-756733ACD674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F96B8-7CFE-4157-A1A1-FF9C4F84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" y="0"/>
            <a:ext cx="9143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4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a4461b57a9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6518"/>
            <a:ext cx="9144000" cy="41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Инструменты Digital-маркетинга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15d3f689b1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" y="1607990"/>
            <a:ext cx="9144000" cy="52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6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решений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90600" y="9906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Оценка и анализ вариантов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069fe2be06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638"/>
            <a:ext cx="9144000" cy="41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9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4222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Команда проекта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6" b="-1"/>
          <a:stretch/>
        </p:blipFill>
        <p:spPr>
          <a:xfrm>
            <a:off x="183" y="1676400"/>
            <a:ext cx="91436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4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445" r="2496" b="1111"/>
          <a:stretch/>
        </p:blipFill>
        <p:spPr>
          <a:xfrm>
            <a:off x="228600" y="990600"/>
            <a:ext cx="8686800" cy="57912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4400" y="395076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Должен быть оркестр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ángulo redondeado 48"/>
          <p:cNvSpPr/>
          <p:nvPr/>
        </p:nvSpPr>
        <p:spPr>
          <a:xfrm>
            <a:off x="628243" y="381000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85510"/>
            <a:ext cx="1839938" cy="4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5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Получается какофония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7778"/>
          <a:stretch/>
        </p:blipFill>
        <p:spPr>
          <a:xfrm>
            <a:off x="11118" y="1447800"/>
            <a:ext cx="9132882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3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Пример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оркестрации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100078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Сегмент целевой аудитории, выбирающий врача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 descr="d418c83190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549"/>
            <a:ext cx="9144000" cy="41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Оркестрация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cb5cca70d5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689"/>
            <a:ext cx="9144000" cy="542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9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Кейс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90600" y="9906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Жилой комплекс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 descr="0f149300ac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Целевая аудитория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a0bde83117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90800"/>
            <a:ext cx="6872183" cy="3035471"/>
          </a:xfrm>
          <a:prstGeom prst="rect">
            <a:avLst/>
          </a:prstGeom>
        </p:spPr>
      </p:pic>
      <p:pic>
        <p:nvPicPr>
          <p:cNvPr id="5" name="Picture 4" descr="37667a6057 (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590800"/>
            <a:ext cx="199084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4222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Мир меняется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183" y="1524000"/>
            <a:ext cx="914363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6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Отраслевые барьеры: Новостройка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e9b4ae51db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9144000" cy="37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92458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Формирование потребности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2176aad2b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805"/>
            <a:ext cx="9144000" cy="51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92458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Поиск информации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 descr="7403f88aac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699"/>
            <a:ext cx="9144000" cy="39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92458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Поиск информации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680f32867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2774"/>
            <a:ext cx="9144000" cy="554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92458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Оценка и анализ вариантов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 descr="718724fbf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641"/>
            <a:ext cx="9144000" cy="472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92458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Решение о покупке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8fe064e8f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3902"/>
            <a:ext cx="9144000" cy="48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0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Инструменты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079848f97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4000" cy="193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SEO: Как действуем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a4432fe96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397"/>
            <a:ext cx="9144000" cy="39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Работа с отраслевыми барьерами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8bb73adf7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821"/>
            <a:ext cx="9144000" cy="31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Контекстная реклама: как настраиваем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ceee46986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2590800"/>
            <a:ext cx="9144000" cy="27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Преимущества работы в интернете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0" y="1524000"/>
            <a:ext cx="914363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Доски объявлений: как настраиваем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d8e576b0e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428"/>
            <a:ext cx="9144000" cy="42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SERM: как настраиваем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3a097db7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9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8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CRM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cbf4bf4a7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9144000" cy="31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WEB-Аналитика: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ак настраиваем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e03ce982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141"/>
            <a:ext cx="9144000" cy="3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2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Проблемные точки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83951de97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1905000"/>
            <a:ext cx="9144000" cy="35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Проблемные точки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9eb05e30c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944"/>
            <a:ext cx="9144000" cy="31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Что нужно уметь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7d9995f2f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960"/>
            <a:ext cx="85471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Вызовы современного Digital-Маркетинга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a20dd4106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2438400"/>
            <a:ext cx="9144000" cy="306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38200" y="533400"/>
            <a:ext cx="601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Максимум каналов -  максимум отдачи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1d95624ca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004"/>
            <a:ext cx="9144000" cy="503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Платные рекламные каналы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71034395f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427"/>
            <a:ext cx="9144000" cy="49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0" b="2222"/>
          <a:stretch/>
        </p:blipFill>
        <p:spPr>
          <a:xfrm>
            <a:off x="-1385" y="1600200"/>
            <a:ext cx="9143634" cy="5257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4400" y="395076"/>
            <a:ext cx="4222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Perfomance - подход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85510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381000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675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Все рекламные платформы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b1ee006e7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80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Поисковое продвижение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61f419b14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914"/>
            <a:ext cx="9144000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Поисковое продвижение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90b165de6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73"/>
            <a:ext cx="9144000" cy="519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5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Как делать SEO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472b3cc88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981200"/>
            <a:ext cx="9144000" cy="39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Mobile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SEO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87a04ef6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774"/>
            <a:ext cx="9144000" cy="44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Доля мобильного трафика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d8e284e35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576"/>
            <a:ext cx="9144000" cy="5087424"/>
          </a:xfrm>
          <a:prstGeom prst="rect">
            <a:avLst/>
          </a:prstGeom>
        </p:spPr>
      </p:pic>
      <p:pic>
        <p:nvPicPr>
          <p:cNvPr id="4" name="Picture 3" descr="da8bada98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" y="2819400"/>
            <a:ext cx="4551218" cy="39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0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Доля мобильного трафика в тематиках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093c11aff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398"/>
            <a:ext cx="9144000" cy="429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0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SEO для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Mobile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c93a94f2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831"/>
            <a:ext cx="9144000" cy="388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 чему приводит игнорирование мобильной аудитории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2cfcf71e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256"/>
            <a:ext cx="9144000" cy="38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5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Измерение эффективности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ce2e6d01c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7354"/>
            <a:ext cx="9144000" cy="42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Изучаем будущих клиентов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6"/>
          <p:cNvSpPr/>
          <p:nvPr/>
        </p:nvSpPr>
        <p:spPr>
          <a:xfrm>
            <a:off x="979462" y="1524000"/>
            <a:ext cx="77946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Опрос клиентов и потенциальных клиентов.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обращений (звонки, онлайн-чаты,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письма,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соцсети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 т.д.).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мультиканальных последовательностей.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отзывов о вашей компании и конкурентах.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вопросов, которые задает ваша аудитория на форумах, в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соцсетях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структуры поисковых запросов.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Фокус-группы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Online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-данные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 существующим клиентам.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1524000"/>
            <a:ext cx="425706" cy="4257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2085975"/>
            <a:ext cx="425706" cy="4257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2690812"/>
            <a:ext cx="425706" cy="4257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3305175"/>
            <a:ext cx="425706" cy="4257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4076700"/>
            <a:ext cx="425706" cy="4257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4995862"/>
            <a:ext cx="425706" cy="4257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738812"/>
            <a:ext cx="425706" cy="4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Контекстная реклама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4d963f8bd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0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Контекстная реклама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f6685fb6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040"/>
            <a:ext cx="9144000" cy="5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Как вести контекстную рекламу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67be2e419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359"/>
            <a:ext cx="9144000" cy="41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Измерение эффективности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ef333090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9144000" cy="428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Автоматизация и технологии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73fe20f0e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898"/>
            <a:ext cx="9144000" cy="5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6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Конверсионная оптимизация: традиционный подход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eb1135191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4307"/>
            <a:ext cx="9144000" cy="421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Персонализация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fc7b032f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975"/>
            <a:ext cx="9144000" cy="50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0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Персонализация: нужно выделится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665e2c617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960"/>
            <a:ext cx="9144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Построение коммуникаций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c91b44534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285"/>
            <a:ext cx="9144000" cy="519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Social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Media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Marketing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ee207fb9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787"/>
            <a:ext cx="9144000" cy="507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7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Customer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Journey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map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1" b="1"/>
          <a:stretch/>
        </p:blipFill>
        <p:spPr>
          <a:xfrm>
            <a:off x="183" y="1524000"/>
            <a:ext cx="914363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Social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Media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Marketing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160212d4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716"/>
            <a:ext cx="9144000" cy="516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5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Возможности SMM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5477c719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459"/>
            <a:ext cx="9144000" cy="42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Как делать SMM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632575ee3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814"/>
            <a:ext cx="9144000" cy="42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6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Управление репутацией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317c9097c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267"/>
            <a:ext cx="9144000" cy="51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Управление репутацией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6a7891c7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1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Управление репутацией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3cd7b37b42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4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2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Как делать SERM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0245bbc1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289"/>
            <a:ext cx="9144000" cy="41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Кросс-платформенное взаимодействие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dd86a342b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0"/>
            <a:ext cx="9144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3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Доступ в интернет с разных устройств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41798295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4734"/>
            <a:ext cx="9144000" cy="39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5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Доступ в интернет с разных устройств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a900d848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3758"/>
            <a:ext cx="9144000" cy="42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3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Digital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Day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47a44c5691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0396"/>
            <a:ext cx="9144000" cy="36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9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Доступ в интернет с разных устройств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a88eff5f7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4661"/>
            <a:ext cx="9144000" cy="43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Единый профиль пользователя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9926dc427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4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8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Доступ в интернет с разных устройств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734699a33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103"/>
            <a:ext cx="9144000" cy="426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0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Доступ в интернет с разных устройств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8f7976549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9290"/>
            <a:ext cx="9144000" cy="41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2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Web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-аналитика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fc2bf376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7654"/>
            <a:ext cx="9144000" cy="48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Как делать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web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-аналитику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a6a17d25c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173"/>
            <a:ext cx="9144000" cy="407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2133600"/>
            <a:ext cx="9144000" cy="985838"/>
          </a:xfrm>
          <a:prstGeom prst="rect">
            <a:avLst/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9939" name="TextBox 10"/>
          <p:cNvSpPr txBox="1">
            <a:spLocks noChangeArrowheads="1"/>
          </p:cNvSpPr>
          <p:nvPr/>
        </p:nvSpPr>
        <p:spPr bwMode="auto">
          <a:xfrm>
            <a:off x="1734570" y="2208549"/>
            <a:ext cx="55748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4400" b="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Спасибо </a:t>
            </a:r>
            <a:r>
              <a:rPr lang="ru-RU" sz="4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за внимание!</a:t>
            </a:r>
            <a:r>
              <a:rPr lang="en-US" sz="4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 </a:t>
            </a:r>
            <a:endParaRPr lang="ru-RU" sz="44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784558" y="3680787"/>
            <a:ext cx="55748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Хамзин</a:t>
            </a: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 Тимур</a:t>
            </a:r>
          </a:p>
          <a:p>
            <a:pPr algn="ctr" eaLnBrk="1" hangingPunct="1"/>
            <a:r>
              <a:rPr lang="ru-RU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Специалист интернет-агентства </a:t>
            </a:r>
            <a:r>
              <a:rPr lang="en-US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INTEC</a:t>
            </a:r>
            <a:endParaRPr lang="ru-RU" sz="2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797696" y="5197364"/>
            <a:ext cx="55748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en-US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hamzin@intecweb.ru </a:t>
            </a:r>
          </a:p>
          <a:p>
            <a:pPr algn="ctr" eaLnBrk="1" hangingPunct="1"/>
            <a:r>
              <a:rPr lang="en-US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8 (951) 799-94-84</a:t>
            </a:r>
            <a:endParaRPr lang="ru-RU" sz="1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81" y="715738"/>
            <a:ext cx="2777435" cy="69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Сегменты целевой аудитории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10668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Пример из тематики «Медицина»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6abce6c9d0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38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Получаем ответы на вопросы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e800b834eb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21268</TotalTime>
  <Words>330</Words>
  <Application>Microsoft Office PowerPoint</Application>
  <PresentationFormat>Экран (4:3)</PresentationFormat>
  <Paragraphs>104</Paragraphs>
  <Slides>76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Тимур Хамзин</cp:lastModifiedBy>
  <cp:revision>1720</cp:revision>
  <dcterms:created xsi:type="dcterms:W3CDTF">2004-09-13T11:38:15Z</dcterms:created>
  <dcterms:modified xsi:type="dcterms:W3CDTF">2018-09-04T19:50:40Z</dcterms:modified>
</cp:coreProperties>
</file>